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y="5143500" cx="9144000"/>
  <p:notesSz cx="6858000" cy="9144000"/>
  <p:embeddedFontLst>
    <p:embeddedFont>
      <p:font typeface="Roboto"/>
      <p:regular r:id="rId54"/>
      <p:bold r:id="rId55"/>
      <p:italic r:id="rId56"/>
      <p:boldItalic r:id="rId57"/>
    </p:embeddedFont>
    <p:embeddedFont>
      <p:font typeface="Google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1" Type="http://schemas.openxmlformats.org/officeDocument/2006/relationships/font" Target="fonts/GoogleSans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GoogleSans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Roboto-bold.fntdata"/><Relationship Id="rId10" Type="http://schemas.openxmlformats.org/officeDocument/2006/relationships/slide" Target="slides/slide3.xml"/><Relationship Id="rId54" Type="http://schemas.openxmlformats.org/officeDocument/2006/relationships/font" Target="fonts/Roboto-regular.fntdata"/><Relationship Id="rId13" Type="http://schemas.openxmlformats.org/officeDocument/2006/relationships/slide" Target="slides/slide6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5.xml"/><Relationship Id="rId56" Type="http://schemas.openxmlformats.org/officeDocument/2006/relationships/font" Target="fonts/Roboto-italic.fntdata"/><Relationship Id="rId15" Type="http://schemas.openxmlformats.org/officeDocument/2006/relationships/slide" Target="slides/slide8.xml"/><Relationship Id="rId59" Type="http://schemas.openxmlformats.org/officeDocument/2006/relationships/font" Target="fonts/GoogleSans-bold.fntdata"/><Relationship Id="rId14" Type="http://schemas.openxmlformats.org/officeDocument/2006/relationships/slide" Target="slides/slide7.xml"/><Relationship Id="rId58" Type="http://schemas.openxmlformats.org/officeDocument/2006/relationships/font" Target="fonts/GoogleSans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54df9181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ga54df9181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9fbf3fdace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9fbf3fdace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fbf3fdace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fbf3fdace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54df91812_0_5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a54df91812_0_5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a613061363_0_3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a613061363_0_3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613061363_0_5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613061363_0_5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613061363_0_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613061363_0_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a613061363_0_5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a613061363_0_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613061363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613061363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613061363_0_2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a613061363_0_2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613061363_0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613061363_0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54df91812_0_4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ga54df91812_0_4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a613061363_0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a613061363_0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613061363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613061363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613061363_0_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613061363_0_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613061363_0_5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613061363_0_5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a613061363_0_2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a613061363_0_2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a613061363_0_4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a613061363_0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613061363_0_2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a613061363_0_2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613061363_0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613061363_0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a613061363_0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a613061363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a613061363_0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a613061363_0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613061363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613061363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613061363_0_5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613061363_0_5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a613061363_0_5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a613061363_0_5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a613061363_0_5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a613061363_0_5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613061363_0_5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613061363_0_5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a613061363_0_3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a613061363_0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a613061363_0_3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a613061363_0_3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613061363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613061363_0_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613061363_0_6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613061363_0_6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613061363_0_6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a613061363_0_6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a613061363_0_3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a613061363_0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fbf3fdace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fbf3fdace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613061363_0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a613061363_0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613061363_0_6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a613061363_0_6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f24e758a6_1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9f24e758a6_1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9f24e758a6_1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9f24e758a6_1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f24e758a6_1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9f24e758a6_1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a613061363_0_6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a613061363_0_6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613061363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613061363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9f24e758a6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9f24e758a6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f24e758a6_1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f24e758a6_1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9f24e758a6_1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9f24e758a6_1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f24e758a6_1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f24e758a6_1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fbf3fdace_0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fbf3fdace_0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(Avoid) Title, Subtitle, Bullets_1_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808444" y="1365619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title"/>
          </p:nvPr>
        </p:nvSpPr>
        <p:spPr>
          <a:xfrm>
            <a:off x="808445" y="2657682"/>
            <a:ext cx="4495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3" type="title"/>
          </p:nvPr>
        </p:nvSpPr>
        <p:spPr>
          <a:xfrm>
            <a:off x="1436654" y="3318863"/>
            <a:ext cx="1569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Text, Half Photo">
  <p:cSld name="(Avoid) Title, Subtitle, Bullets_1_1_1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title"/>
          </p:nvPr>
        </p:nvSpPr>
        <p:spPr>
          <a:xfrm>
            <a:off x="734541" y="736041"/>
            <a:ext cx="3125100" cy="8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(Avoid) Title, Subtitle, Bullets_1_1_1_1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(Avoid) Title, Subtitle, Bullets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7"/>
          <p:cNvSpPr txBox="1"/>
          <p:nvPr>
            <p:ph type="title"/>
          </p:nvPr>
        </p:nvSpPr>
        <p:spPr>
          <a:xfrm>
            <a:off x="808444" y="1365619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title"/>
          </p:nvPr>
        </p:nvSpPr>
        <p:spPr>
          <a:xfrm>
            <a:off x="808445" y="2657682"/>
            <a:ext cx="4495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3" type="title"/>
          </p:nvPr>
        </p:nvSpPr>
        <p:spPr>
          <a:xfrm>
            <a:off x="1436654" y="3318863"/>
            <a:ext cx="1569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(Avoid) Title, Subtitle, Bullets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Body">
  <p:cSld name="(Avoid) Title, Subtitle, Bullets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9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title"/>
          </p:nvPr>
        </p:nvSpPr>
        <p:spPr>
          <a:xfrm>
            <a:off x="570341" y="1814073"/>
            <a:ext cx="6783300" cy="1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2-Col Bullets">
  <p:cSld name="(Avoid) Title, Subtitle, Bullets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0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1" type="body"/>
          </p:nvPr>
        </p:nvSpPr>
        <p:spPr>
          <a:xfrm>
            <a:off x="599306" y="1812291"/>
            <a:ext cx="31641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81" name="Google Shape;81;p20"/>
          <p:cNvSpPr txBox="1"/>
          <p:nvPr>
            <p:ph idx="3" type="body"/>
          </p:nvPr>
        </p:nvSpPr>
        <p:spPr>
          <a:xfrm>
            <a:off x="4093275" y="1812291"/>
            <a:ext cx="31641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(Avoid) Title, Subtitle, Bullets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21"/>
          <p:cNvSpPr txBox="1"/>
          <p:nvPr>
            <p:ph type="title"/>
          </p:nvPr>
        </p:nvSpPr>
        <p:spPr>
          <a:xfrm>
            <a:off x="1434169" y="1939200"/>
            <a:ext cx="62757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2" type="title"/>
          </p:nvPr>
        </p:nvSpPr>
        <p:spPr>
          <a:xfrm>
            <a:off x="1447395" y="3181763"/>
            <a:ext cx="485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(Avoid) Title, Subtitle, Bullets_1_2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2"/>
          <p:cNvSpPr txBox="1"/>
          <p:nvPr>
            <p:ph type="title"/>
          </p:nvPr>
        </p:nvSpPr>
        <p:spPr>
          <a:xfrm>
            <a:off x="761213" y="1233272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2" type="title"/>
          </p:nvPr>
        </p:nvSpPr>
        <p:spPr>
          <a:xfrm>
            <a:off x="761214" y="2525335"/>
            <a:ext cx="44955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Text, Half Photo">
  <p:cSld name="(Avoid) Title, Subtitle, Bullets_1_1_1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3"/>
          <p:cNvSpPr txBox="1"/>
          <p:nvPr>
            <p:ph type="title"/>
          </p:nvPr>
        </p:nvSpPr>
        <p:spPr>
          <a:xfrm>
            <a:off x="734541" y="736041"/>
            <a:ext cx="3125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93" name="Google Shape;93;p23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!">
  <p:cSld name="(Avoid) Title, Subtitle, Bullets_1_2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4"/>
          <p:cNvSpPr txBox="1"/>
          <p:nvPr>
            <p:ph type="title"/>
          </p:nvPr>
        </p:nvSpPr>
        <p:spPr>
          <a:xfrm>
            <a:off x="1456344" y="1365619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idx="2" type="title"/>
          </p:nvPr>
        </p:nvSpPr>
        <p:spPr>
          <a:xfrm>
            <a:off x="2084555" y="3318863"/>
            <a:ext cx="1569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Arial"/>
              <a:buNone/>
              <a:defRPr i="0" sz="2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5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"/>
              <a:buFont typeface="Roboto"/>
              <a:buNone/>
            </a:pPr>
            <a:r>
              <a:rPr b="0" i="0" lang="tr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 showMasterSp="0">
  <p:cSld name="Blank Red Footer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500"/>
              <a:buFont typeface="Arial"/>
              <a:buNone/>
              <a:defRPr i="0" sz="26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  <a:defRPr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5" name="Google Shape;105;p26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00"/>
              <a:buFont typeface="Roboto"/>
              <a:buNone/>
            </a:pPr>
            <a:r>
              <a:rPr b="0" i="0" lang="tr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(Avoid) Title, Subtitle, Bullets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4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7"/>
          <p:cNvSpPr txBox="1"/>
          <p:nvPr>
            <p:ph type="title"/>
          </p:nvPr>
        </p:nvSpPr>
        <p:spPr>
          <a:xfrm>
            <a:off x="1443788" y="1939200"/>
            <a:ext cx="62661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2" type="title"/>
          </p:nvPr>
        </p:nvSpPr>
        <p:spPr>
          <a:xfrm>
            <a:off x="1456994" y="3181763"/>
            <a:ext cx="48426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A6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Body">
  <p:cSld name="(Avoid) Title, Subtitle, Bullets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9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17" name="Google Shape;117;p29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18" name="Google Shape;118;p29"/>
          <p:cNvSpPr txBox="1"/>
          <p:nvPr>
            <p:ph idx="3" type="title"/>
          </p:nvPr>
        </p:nvSpPr>
        <p:spPr>
          <a:xfrm>
            <a:off x="570341" y="1814073"/>
            <a:ext cx="6783300" cy="1976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Title">
  <p:cSld name="(Avoid) Title, Subtitle, Bullets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0"/>
          <p:cNvSpPr txBox="1"/>
          <p:nvPr>
            <p:ph type="title"/>
          </p:nvPr>
        </p:nvSpPr>
        <p:spPr>
          <a:xfrm>
            <a:off x="808444" y="1365619"/>
            <a:ext cx="4607700" cy="12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22" name="Google Shape;122;p30"/>
          <p:cNvSpPr txBox="1"/>
          <p:nvPr>
            <p:ph idx="2" type="title"/>
          </p:nvPr>
        </p:nvSpPr>
        <p:spPr>
          <a:xfrm>
            <a:off x="808445" y="2657682"/>
            <a:ext cx="4495500" cy="408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  <p:sp>
        <p:nvSpPr>
          <p:cNvPr id="123" name="Google Shape;123;p30"/>
          <p:cNvSpPr txBox="1"/>
          <p:nvPr>
            <p:ph idx="3" type="title"/>
          </p:nvPr>
        </p:nvSpPr>
        <p:spPr>
          <a:xfrm>
            <a:off x="1436654" y="3318862"/>
            <a:ext cx="1569000" cy="479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!">
  <p:cSld name="(Avoid) Title, Subtitle, Bullets_1_2_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1"/>
          <p:cNvSpPr txBox="1"/>
          <p:nvPr>
            <p:ph type="title"/>
          </p:nvPr>
        </p:nvSpPr>
        <p:spPr>
          <a:xfrm>
            <a:off x="1456344" y="1365619"/>
            <a:ext cx="4607700" cy="12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2" type="title"/>
          </p:nvPr>
        </p:nvSpPr>
        <p:spPr>
          <a:xfrm>
            <a:off x="2084555" y="3318862"/>
            <a:ext cx="1569000" cy="479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gue">
  <p:cSld name="(Avoid) Title, Subtitle, Bullets_1_2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2"/>
          <p:cNvSpPr txBox="1"/>
          <p:nvPr>
            <p:ph type="title"/>
          </p:nvPr>
        </p:nvSpPr>
        <p:spPr>
          <a:xfrm>
            <a:off x="761213" y="1233272"/>
            <a:ext cx="4607700" cy="12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8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31" name="Google Shape;131;p32"/>
          <p:cNvSpPr txBox="1"/>
          <p:nvPr>
            <p:ph idx="2" type="title"/>
          </p:nvPr>
        </p:nvSpPr>
        <p:spPr>
          <a:xfrm>
            <a:off x="761214" y="2525335"/>
            <a:ext cx="4495500" cy="408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, Subhead, 2-Col Bullets">
  <p:cSld name="(Avoid) Title, Subtitle, Bullets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3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35" name="Google Shape;135;p33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36" name="Google Shape;136;p33"/>
          <p:cNvSpPr txBox="1"/>
          <p:nvPr>
            <p:ph idx="1" type="body"/>
          </p:nvPr>
        </p:nvSpPr>
        <p:spPr>
          <a:xfrm>
            <a:off x="599306" y="1812291"/>
            <a:ext cx="3164100" cy="2161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  <p:sp>
        <p:nvSpPr>
          <p:cNvPr id="137" name="Google Shape;137;p33"/>
          <p:cNvSpPr txBox="1"/>
          <p:nvPr>
            <p:ph idx="3" type="body"/>
          </p:nvPr>
        </p:nvSpPr>
        <p:spPr>
          <a:xfrm>
            <a:off x="4093275" y="1812291"/>
            <a:ext cx="3164100" cy="2161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●"/>
              <a:defRPr>
                <a:solidFill>
                  <a:srgbClr val="3F3F3F"/>
                </a:solidFill>
              </a:defRPr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○"/>
              <a:defRPr>
                <a:solidFill>
                  <a:srgbClr val="3F3F3F"/>
                </a:solidFill>
              </a:defRPr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500"/>
              <a:buChar char="■"/>
              <a:defRPr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(Avoid) Title, Subtitle, Bullets_1_1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4"/>
          <p:cNvSpPr txBox="1"/>
          <p:nvPr>
            <p:ph type="title"/>
          </p:nvPr>
        </p:nvSpPr>
        <p:spPr>
          <a:xfrm>
            <a:off x="1434169" y="1939200"/>
            <a:ext cx="6275700" cy="93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41" name="Google Shape;141;p34"/>
          <p:cNvSpPr txBox="1"/>
          <p:nvPr>
            <p:ph idx="2" type="title"/>
          </p:nvPr>
        </p:nvSpPr>
        <p:spPr>
          <a:xfrm>
            <a:off x="1447395" y="3181762"/>
            <a:ext cx="4850100" cy="61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3F3F3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Text, Half Photo">
  <p:cSld name="(Avoid) Title, Subtitle, Bullets_1_1_1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5"/>
          <p:cNvSpPr txBox="1"/>
          <p:nvPr>
            <p:ph type="title"/>
          </p:nvPr>
        </p:nvSpPr>
        <p:spPr>
          <a:xfrm>
            <a:off x="734541" y="736041"/>
            <a:ext cx="3125100" cy="8232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45" name="Google Shape;145;p35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46" name="Google Shape;146;p35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20212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(Avoid) Title, Subtitle, Bullets_1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6"/>
          <p:cNvSpPr txBox="1"/>
          <p:nvPr>
            <p:ph type="title"/>
          </p:nvPr>
        </p:nvSpPr>
        <p:spPr>
          <a:xfrm>
            <a:off x="1443788" y="1939200"/>
            <a:ext cx="6266100" cy="933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150" name="Google Shape;150;p36"/>
          <p:cNvSpPr txBox="1"/>
          <p:nvPr>
            <p:ph idx="2" type="title"/>
          </p:nvPr>
        </p:nvSpPr>
        <p:spPr>
          <a:xfrm>
            <a:off x="1456994" y="3181762"/>
            <a:ext cx="4842600" cy="614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A6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White">
  <p:cSld name="(Avoid) Title, Subtitle, Bullets_1_1_1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Black">
  <p:cSld name="(Avoid) Title, Subtitle, Bullets_1_1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/>
          <p:nvPr/>
        </p:nvSpPr>
        <p:spPr>
          <a:xfrm>
            <a:off x="94" y="0"/>
            <a:ext cx="9144000" cy="5143500"/>
          </a:xfrm>
          <a:prstGeom prst="rect">
            <a:avLst/>
          </a:prstGeom>
          <a:solidFill>
            <a:srgbClr val="202124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Green Footer" showMasterSp="0">
  <p:cSld name="Blank Green Footer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9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oogle Sans"/>
              <a:buNone/>
              <a:defRPr i="0" sz="26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56" name="Google Shape;156;p39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tr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157" name="Google Shape;157;p39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Red Footer" showMasterSp="0">
  <p:cSld name="Blank Red Footer"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0"/>
          <p:cNvSpPr txBox="1"/>
          <p:nvPr>
            <p:ph type="title"/>
          </p:nvPr>
        </p:nvSpPr>
        <p:spPr>
          <a:xfrm>
            <a:off x="167100" y="522375"/>
            <a:ext cx="6614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63500" lvl="0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Google Sans"/>
              <a:buNone/>
              <a:defRPr i="0" sz="2600" u="none" cap="none" strike="noStrike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63500" lvl="1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63500" lvl="2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63500" lvl="3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63500" lvl="4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63500" lvl="5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63500" lvl="6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63500" lvl="7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63500" lvl="8" marL="63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oogle Sans"/>
              <a:buNone/>
              <a:defRPr i="0" sz="3600" u="none" cap="none" strike="noStrike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60" name="Google Shape;160;p40"/>
          <p:cNvSpPr/>
          <p:nvPr/>
        </p:nvSpPr>
        <p:spPr>
          <a:xfrm>
            <a:off x="7934701" y="218775"/>
            <a:ext cx="1209300" cy="2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Font typeface="Roboto"/>
              <a:buNone/>
            </a:pPr>
            <a:r>
              <a:rPr b="0" i="0" lang="tr" sz="600" u="none" cap="none" strike="noStrike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500"/>
          </a:p>
        </p:txBody>
      </p:sp>
      <p:sp>
        <p:nvSpPr>
          <p:cNvPr id="161" name="Google Shape;161;p40"/>
          <p:cNvSpPr txBox="1"/>
          <p:nvPr>
            <p:ph idx="12" type="sldNum"/>
          </p:nvPr>
        </p:nvSpPr>
        <p:spPr>
          <a:xfrm>
            <a:off x="4419600" y="4604044"/>
            <a:ext cx="2133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 sz="5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  <a:defRPr b="0" i="0" sz="41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385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385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●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385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○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385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Arial"/>
              <a:buChar char="■"/>
              <a:defRPr b="0" i="0" sz="1500" u="none" cap="none" strike="noStrike">
                <a:solidFill>
                  <a:srgbClr val="4285F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type="title"/>
          </p:nvPr>
        </p:nvSpPr>
        <p:spPr>
          <a:xfrm>
            <a:off x="781725" y="1234472"/>
            <a:ext cx="68226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1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" type="body"/>
          </p:nvPr>
        </p:nvSpPr>
        <p:spPr>
          <a:xfrm>
            <a:off x="779756" y="2839978"/>
            <a:ext cx="6087900" cy="20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>
            <a:lvl1pPr indent="-323850" lvl="0" marL="457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323850" lvl="1" marL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23850" lvl="2" marL="1371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23850" lvl="3" marL="1828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23850" lvl="4" marL="22860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23850" lvl="5" marL="27432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23850" lvl="6" marL="3200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●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23850" lvl="7" marL="36576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○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23850" lvl="8" marL="41148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500"/>
              <a:buFont typeface="Google Sans"/>
              <a:buChar char="■"/>
              <a:defRPr sz="1500">
                <a:solidFill>
                  <a:srgbClr val="4285F4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46.png"/><Relationship Id="rId7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4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jpg"/><Relationship Id="rId4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808444" y="1365619"/>
            <a:ext cx="46077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tr"/>
              <a:t>      ,                   , Versiyon Kontrolü </a:t>
            </a:r>
            <a:r>
              <a:rPr lang="tr" sz="2800"/>
              <a:t>101</a:t>
            </a:r>
            <a:endParaRPr sz="2800"/>
          </a:p>
        </p:txBody>
      </p:sp>
      <p:sp>
        <p:nvSpPr>
          <p:cNvPr id="167" name="Google Shape;167;p41"/>
          <p:cNvSpPr txBox="1"/>
          <p:nvPr>
            <p:ph idx="3" type="title"/>
          </p:nvPr>
        </p:nvSpPr>
        <p:spPr>
          <a:xfrm>
            <a:off x="1632579" y="3305788"/>
            <a:ext cx="1569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tr"/>
              <a:t>Onur Sercan Yılmaz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tr"/>
              <a:t>DSC Zaim Lead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tr"/>
              <a:t>github.com/onursercanyilmaz</a:t>
            </a:r>
            <a:endParaRPr/>
          </a:p>
        </p:txBody>
      </p:sp>
      <p:pic>
        <p:nvPicPr>
          <p:cNvPr id="168" name="Google Shape;168;p41"/>
          <p:cNvPicPr preferRelativeResize="0"/>
          <p:nvPr/>
        </p:nvPicPr>
        <p:blipFill rotWithShape="1">
          <a:blip r:embed="rId3">
            <a:alphaModFix/>
          </a:blip>
          <a:srcRect b="22036" l="32183" r="29787" t="24527"/>
          <a:stretch/>
        </p:blipFill>
        <p:spPr>
          <a:xfrm>
            <a:off x="742700" y="2820625"/>
            <a:ext cx="781426" cy="109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41"/>
          <p:cNvSpPr txBox="1"/>
          <p:nvPr>
            <p:ph idx="3" type="title"/>
          </p:nvPr>
        </p:nvSpPr>
        <p:spPr>
          <a:xfrm>
            <a:off x="4134154" y="3305788"/>
            <a:ext cx="15690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tr"/>
              <a:t>Fatih Bilgi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tr"/>
              <a:t>DSC Zaim Project Coordinator</a:t>
            </a:r>
            <a:endParaRPr/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tr"/>
              <a:t>github.com/fatihbilgi</a:t>
            </a:r>
            <a:endParaRPr/>
          </a:p>
        </p:txBody>
      </p:sp>
      <p:pic>
        <p:nvPicPr>
          <p:cNvPr id="170" name="Google Shape;17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450" y="706300"/>
            <a:ext cx="3652700" cy="60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48175" y="2871725"/>
            <a:ext cx="913475" cy="91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397" y="995075"/>
            <a:ext cx="1989000" cy="14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54738" y="1235438"/>
            <a:ext cx="2500350" cy="101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0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0"/>
          <p:cNvSpPr txBox="1"/>
          <p:nvPr>
            <p:ph idx="3" type="title"/>
          </p:nvPr>
        </p:nvSpPr>
        <p:spPr>
          <a:xfrm>
            <a:off x="589350" y="1603525"/>
            <a:ext cx="34182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600">
                <a:solidFill>
                  <a:srgbClr val="222222"/>
                </a:solidFill>
                <a:highlight>
                  <a:srgbClr val="F8F9FA"/>
                </a:highlight>
              </a:rPr>
              <a:t>Github, daha kullanıcı dostu GUI ve servisleriyle geliştiriciler için git kullanımını kolaylaştıran bulut tabanlı git deposu barındırma hizmetidir.</a:t>
            </a:r>
            <a:endParaRPr sz="16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247" name="Google Shape;247;p50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Github Nedir?</a:t>
            </a:r>
            <a:endParaRPr/>
          </a:p>
        </p:txBody>
      </p:sp>
      <p:sp>
        <p:nvSpPr>
          <p:cNvPr id="248" name="Google Shape;248;p50"/>
          <p:cNvSpPr/>
          <p:nvPr/>
        </p:nvSpPr>
        <p:spPr>
          <a:xfrm>
            <a:off x="4658275" y="48525"/>
            <a:ext cx="4379400" cy="50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251" y="1603527"/>
            <a:ext cx="3937451" cy="15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1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51"/>
          <p:cNvSpPr txBox="1"/>
          <p:nvPr>
            <p:ph idx="3" type="title"/>
          </p:nvPr>
        </p:nvSpPr>
        <p:spPr>
          <a:xfrm>
            <a:off x="734550" y="1603525"/>
            <a:ext cx="3125100" cy="26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222222"/>
                </a:solidFill>
                <a:highlight>
                  <a:srgbClr val="FFFFFF"/>
                </a:highlight>
              </a:rPr>
              <a:t>Linus Benedict Torvalds 28 Aralık 1969’da Finlandiya’nın başkenti Helsinki’de dünyaya geldi.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222222"/>
                </a:solidFill>
                <a:highlight>
                  <a:srgbClr val="FFFFFF"/>
                </a:highlight>
              </a:rPr>
              <a:t>17 Eylül 1991 tarihinde, Linux’un ilk sürümü olan 0.01’i İnternet’te yayınladı.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300">
                <a:solidFill>
                  <a:srgbClr val="222222"/>
                </a:solidFill>
                <a:highlight>
                  <a:srgbClr val="FFFFFF"/>
                </a:highlight>
              </a:rPr>
              <a:t>2005 yılında, Git platformunun temellerini attı.</a:t>
            </a:r>
            <a:endParaRPr sz="13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256" name="Google Shape;256;p51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Linus Torvald Kimdir</a:t>
            </a:r>
            <a:r>
              <a:rPr lang="tr"/>
              <a:t>?</a:t>
            </a:r>
            <a:endParaRPr/>
          </a:p>
        </p:txBody>
      </p:sp>
      <p:pic>
        <p:nvPicPr>
          <p:cNvPr id="257" name="Google Shape;25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525" y="-45625"/>
            <a:ext cx="5189126" cy="518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2"/>
          <p:cNvSpPr txBox="1"/>
          <p:nvPr>
            <p:ph type="title"/>
          </p:nvPr>
        </p:nvSpPr>
        <p:spPr>
          <a:xfrm>
            <a:off x="1434169" y="1939200"/>
            <a:ext cx="62757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tr"/>
              <a:t>“Talk is cheap. Show me the code.”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tr" sz="1400"/>
              <a:t>“Konuşmak bedava. Bana kodu göster”</a:t>
            </a:r>
            <a:endParaRPr sz="1400"/>
          </a:p>
        </p:txBody>
      </p:sp>
      <p:sp>
        <p:nvSpPr>
          <p:cNvPr id="263" name="Google Shape;263;p52"/>
          <p:cNvSpPr txBox="1"/>
          <p:nvPr>
            <p:ph idx="2" type="title"/>
          </p:nvPr>
        </p:nvSpPr>
        <p:spPr>
          <a:xfrm>
            <a:off x="1447395" y="3181763"/>
            <a:ext cx="48501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tr"/>
              <a:t>Linus Torvald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3"/>
          <p:cNvSpPr/>
          <p:nvPr/>
        </p:nvSpPr>
        <p:spPr>
          <a:xfrm>
            <a:off x="749153" y="755742"/>
            <a:ext cx="76458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Git, Github Desktop kurulum</a:t>
            </a:r>
            <a:endParaRPr sz="4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54"/>
          <p:cNvSpPr/>
          <p:nvPr/>
        </p:nvSpPr>
        <p:spPr>
          <a:xfrm>
            <a:off x="749153" y="755742"/>
            <a:ext cx="76458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Git Kodları</a:t>
            </a:r>
            <a:endParaRPr sz="4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5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Örneklerde kullanılacak</a:t>
            </a:r>
            <a:endParaRPr/>
          </a:p>
        </p:txBody>
      </p:sp>
      <p:sp>
        <p:nvSpPr>
          <p:cNvPr id="279" name="Google Shape;279;p55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Bir dosyanın içine file1.txt ve file2.txt adında iki tane metin dosyası oluşturduk</a:t>
            </a:r>
            <a:endParaRPr/>
          </a:p>
        </p:txBody>
      </p:sp>
      <p:sp>
        <p:nvSpPr>
          <p:cNvPr id="280" name="Google Shape;280;p55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Örnek dosya</a:t>
            </a:r>
            <a:endParaRPr/>
          </a:p>
        </p:txBody>
      </p:sp>
      <p:pic>
        <p:nvPicPr>
          <p:cNvPr id="281" name="Google Shape;28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5325" y="0"/>
            <a:ext cx="51286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6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Git versiyonunu öğrenmek</a:t>
            </a:r>
            <a:endParaRPr/>
          </a:p>
        </p:txBody>
      </p:sp>
      <p:sp>
        <p:nvSpPr>
          <p:cNvPr id="287" name="Google Shape;287;p56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3"/>
                </a:solidFill>
              </a:rPr>
              <a:t> </a:t>
            </a:r>
            <a:endParaRPr/>
          </a:p>
        </p:txBody>
      </p:sp>
      <p:sp>
        <p:nvSpPr>
          <p:cNvPr id="288" name="Google Shape;288;p56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git version</a:t>
            </a:r>
            <a:endParaRPr/>
          </a:p>
        </p:txBody>
      </p:sp>
      <p:pic>
        <p:nvPicPr>
          <p:cNvPr id="289" name="Google Shape;28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1" y="1650900"/>
            <a:ext cx="6238325" cy="169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7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Yerel repository oluşturmak</a:t>
            </a:r>
            <a:endParaRPr/>
          </a:p>
        </p:txBody>
      </p:sp>
      <p:sp>
        <p:nvSpPr>
          <p:cNvPr id="295" name="Google Shape;295;p57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Projenizin bulunduğu dosyada sağ tık &gt; Git Bash Here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Versiyon Kontrolüne dahil etmiş olduk.</a:t>
            </a:r>
            <a:endParaRPr/>
          </a:p>
        </p:txBody>
      </p:sp>
      <p:sp>
        <p:nvSpPr>
          <p:cNvPr id="296" name="Google Shape;296;p57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git init</a:t>
            </a:r>
            <a:endParaRPr/>
          </a:p>
        </p:txBody>
      </p:sp>
      <p:pic>
        <p:nvPicPr>
          <p:cNvPr id="297" name="Google Shape;29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1" y="1175950"/>
            <a:ext cx="5284350" cy="2725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8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Kullanıcı adı oluşturma</a:t>
            </a:r>
            <a:endParaRPr/>
          </a:p>
        </p:txBody>
      </p:sp>
      <p:sp>
        <p:nvSpPr>
          <p:cNvPr id="303" name="Google Shape;303;p58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58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git config --global user.name ‘DSCZaim’</a:t>
            </a:r>
            <a:endParaRPr/>
          </a:p>
        </p:txBody>
      </p:sp>
      <p:pic>
        <p:nvPicPr>
          <p:cNvPr id="305" name="Google Shape;3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49" y="1343023"/>
            <a:ext cx="6246724" cy="17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9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Kullanıcı maili oluşturmak</a:t>
            </a:r>
            <a:endParaRPr/>
          </a:p>
        </p:txBody>
      </p:sp>
      <p:sp>
        <p:nvSpPr>
          <p:cNvPr id="311" name="Google Shape;311;p59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59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600">
                <a:solidFill>
                  <a:schemeClr val="accent1"/>
                </a:solidFill>
              </a:rPr>
              <a:t>$ git config --global user.email example@domain.com</a:t>
            </a:r>
            <a:endParaRPr sz="1600">
              <a:solidFill>
                <a:schemeClr val="accent1"/>
              </a:solidFill>
            </a:endParaRPr>
          </a:p>
        </p:txBody>
      </p:sp>
      <p:pic>
        <p:nvPicPr>
          <p:cNvPr id="313" name="Google Shape;3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1" y="1571100"/>
            <a:ext cx="5284351" cy="21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2"/>
          <p:cNvSpPr txBox="1"/>
          <p:nvPr>
            <p:ph type="title"/>
          </p:nvPr>
        </p:nvSpPr>
        <p:spPr>
          <a:xfrm>
            <a:off x="512590" y="423038"/>
            <a:ext cx="8198700" cy="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tr"/>
              <a:t>İçerik</a:t>
            </a:r>
            <a:endParaRPr/>
          </a:p>
        </p:txBody>
      </p:sp>
      <p:sp>
        <p:nvSpPr>
          <p:cNvPr id="179" name="Google Shape;179;p42"/>
          <p:cNvSpPr txBox="1"/>
          <p:nvPr>
            <p:ph idx="2" type="title"/>
          </p:nvPr>
        </p:nvSpPr>
        <p:spPr>
          <a:xfrm>
            <a:off x="551091" y="1164076"/>
            <a:ext cx="8198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tr"/>
              <a:t>Git, Github, Versiyon Kontrolü 101</a:t>
            </a:r>
            <a:endParaRPr/>
          </a:p>
        </p:txBody>
      </p:sp>
      <p:sp>
        <p:nvSpPr>
          <p:cNvPr id="180" name="Google Shape;180;p42"/>
          <p:cNvSpPr txBox="1"/>
          <p:nvPr>
            <p:ph idx="1" type="body"/>
          </p:nvPr>
        </p:nvSpPr>
        <p:spPr>
          <a:xfrm>
            <a:off x="599306" y="1812291"/>
            <a:ext cx="31641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71450" lvl="0" marL="177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/>
              <a:t>Versiyon Kontrolü nedir?</a:t>
            </a:r>
            <a:endParaRPr/>
          </a:p>
          <a:p>
            <a:pPr indent="-171450" lvl="0" marL="177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/>
              <a:t>Versiyon Kontrolü çeşitleri</a:t>
            </a:r>
            <a:endParaRPr/>
          </a:p>
          <a:p>
            <a:pPr indent="-171450" lvl="0" marL="177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/>
              <a:t>Versiyon Kontrolü Yararları</a:t>
            </a:r>
            <a:endParaRPr/>
          </a:p>
          <a:p>
            <a:pPr indent="-171450" lvl="0" marL="177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>
                <a:solidFill>
                  <a:schemeClr val="accent3"/>
                </a:solidFill>
              </a:rPr>
              <a:t>Git nedir?</a:t>
            </a:r>
            <a:endParaRPr>
              <a:solidFill>
                <a:schemeClr val="accent3"/>
              </a:solidFill>
            </a:endParaRPr>
          </a:p>
          <a:p>
            <a:pPr indent="-171450" lvl="0" marL="177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500"/>
              <a:buChar char="●"/>
            </a:pPr>
            <a:r>
              <a:rPr lang="tr">
                <a:solidFill>
                  <a:schemeClr val="accent3"/>
                </a:solidFill>
              </a:rPr>
              <a:t>Github nedir?</a:t>
            </a:r>
            <a:endParaRPr>
              <a:solidFill>
                <a:schemeClr val="accent3"/>
              </a:solidFill>
            </a:endParaRPr>
          </a:p>
          <a:p>
            <a:pPr indent="0" lvl="0" marL="177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181" name="Google Shape;181;p42"/>
          <p:cNvSpPr txBox="1"/>
          <p:nvPr>
            <p:ph idx="3" type="body"/>
          </p:nvPr>
        </p:nvSpPr>
        <p:spPr>
          <a:xfrm>
            <a:off x="4093275" y="1812291"/>
            <a:ext cx="3164100" cy="21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71450" lvl="0" marL="177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/>
              <a:t>Git yükleme</a:t>
            </a:r>
            <a:endParaRPr/>
          </a:p>
          <a:p>
            <a:pPr indent="-171450" lvl="0" marL="177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/>
              <a:t>Github Desktop yükleme</a:t>
            </a:r>
            <a:endParaRPr/>
          </a:p>
          <a:p>
            <a:pPr indent="-171450" lvl="0" marL="177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/>
              <a:t>Git kodları</a:t>
            </a:r>
            <a:endParaRPr/>
          </a:p>
          <a:p>
            <a:pPr indent="-171450" lvl="0" marL="1778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tr"/>
              <a:t>Demo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60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Dosyayı okumak</a:t>
            </a:r>
            <a:endParaRPr/>
          </a:p>
        </p:txBody>
      </p:sp>
      <p:sp>
        <p:nvSpPr>
          <p:cNvPr id="319" name="Google Shape;319;p60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cat komutu dosyanın içeriğini yazdırır.</a:t>
            </a:r>
            <a:endParaRPr/>
          </a:p>
        </p:txBody>
      </p:sp>
      <p:sp>
        <p:nvSpPr>
          <p:cNvPr id="320" name="Google Shape;320;p60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cat file1.txt</a:t>
            </a:r>
            <a:endParaRPr/>
          </a:p>
        </p:txBody>
      </p:sp>
      <p:pic>
        <p:nvPicPr>
          <p:cNvPr id="321" name="Google Shape;32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0" y="1738326"/>
            <a:ext cx="5927249" cy="18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61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Durumu görmek</a:t>
            </a:r>
            <a:endParaRPr/>
          </a:p>
        </p:txBody>
      </p:sp>
      <p:sp>
        <p:nvSpPr>
          <p:cNvPr id="327" name="Google Shape;327;p61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</a:t>
            </a:r>
            <a:r>
              <a:rPr lang="tr"/>
              <a:t>angi dosyaları değiştirdiğinizi, sildiğinizi veya hangi dosyaları eklediğinizi kolayca görebilirsin</a:t>
            </a:r>
            <a:endParaRPr/>
          </a:p>
        </p:txBody>
      </p:sp>
      <p:sp>
        <p:nvSpPr>
          <p:cNvPr id="328" name="Google Shape;328;p61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git status</a:t>
            </a:r>
            <a:endParaRPr/>
          </a:p>
        </p:txBody>
      </p:sp>
      <p:pic>
        <p:nvPicPr>
          <p:cNvPr id="329" name="Google Shape;32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1" y="1433125"/>
            <a:ext cx="5284350" cy="227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2"/>
          <p:cNvSpPr txBox="1"/>
          <p:nvPr>
            <p:ph idx="2" type="title"/>
          </p:nvPr>
        </p:nvSpPr>
        <p:spPr>
          <a:xfrm>
            <a:off x="734541" y="1629356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Commit etmek istemediğimiz dosyalar</a:t>
            </a:r>
            <a:endParaRPr/>
          </a:p>
        </p:txBody>
      </p:sp>
      <p:sp>
        <p:nvSpPr>
          <p:cNvPr id="335" name="Google Shape;335;p62"/>
          <p:cNvSpPr txBox="1"/>
          <p:nvPr>
            <p:ph idx="3" type="title"/>
          </p:nvPr>
        </p:nvSpPr>
        <p:spPr>
          <a:xfrm>
            <a:off x="734541" y="23807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Gizli bilgiler barındıran dosyalar veya commit etmek istemediğiniz dosyalar için .gitignore dosyası oluşturulabilir.</a:t>
            </a:r>
            <a:endParaRPr/>
          </a:p>
        </p:txBody>
      </p:sp>
      <p:sp>
        <p:nvSpPr>
          <p:cNvPr id="336" name="Google Shape;336;p62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cat &gt;&gt; .gitignore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1" y="1154480"/>
            <a:ext cx="5284351" cy="2834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63"/>
          <p:cNvSpPr txBox="1"/>
          <p:nvPr>
            <p:ph idx="2" type="title"/>
          </p:nvPr>
        </p:nvSpPr>
        <p:spPr>
          <a:xfrm>
            <a:off x="734541" y="1629356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Değiştirilen dosyaları commit etmeye hazırlama</a:t>
            </a:r>
            <a:endParaRPr/>
          </a:p>
        </p:txBody>
      </p:sp>
      <p:sp>
        <p:nvSpPr>
          <p:cNvPr id="343" name="Google Shape;343;p63"/>
          <p:cNvSpPr txBox="1"/>
          <p:nvPr>
            <p:ph idx="3" type="title"/>
          </p:nvPr>
        </p:nvSpPr>
        <p:spPr>
          <a:xfrm>
            <a:off x="734541" y="23807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Değiştirilen, eklenen dosyaları staging area’ya gönderir ve commit edilmek üzere kuyruğa sokar.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63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git add 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git add FILENAME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41" y="1210125"/>
            <a:ext cx="4979559" cy="19429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6" name="Google Shape;346;p63"/>
          <p:cNvSpPr txBox="1"/>
          <p:nvPr/>
        </p:nvSpPr>
        <p:spPr>
          <a:xfrm>
            <a:off x="686500" y="3614975"/>
            <a:ext cx="41583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Google Sans"/>
                <a:ea typeface="Google Sans"/>
                <a:cs typeface="Google Sans"/>
                <a:sym typeface="Google Sans"/>
              </a:rPr>
              <a:t>git add komutundan önce .gitignore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7" name="Google Shape;347;p63"/>
          <p:cNvSpPr/>
          <p:nvPr/>
        </p:nvSpPr>
        <p:spPr>
          <a:xfrm>
            <a:off x="478950" y="3705725"/>
            <a:ext cx="255600" cy="254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4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Commit etme</a:t>
            </a:r>
            <a:endParaRPr/>
          </a:p>
        </p:txBody>
      </p:sp>
      <p:sp>
        <p:nvSpPr>
          <p:cNvPr id="353" name="Google Shape;353;p64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add komutu ile staging area’ya yollanan dosyaları yeni bir versiyon veya değişiklik olarak projenizde kaydeder.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/>
              <a:t>Geri dönmek isterseniz commit önemli!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/>
              <a:t>O yüzden projeyi tamamen değiştirmeden küçük commitler alabilirsiniz.</a:t>
            </a:r>
            <a:endParaRPr sz="1200"/>
          </a:p>
        </p:txBody>
      </p:sp>
      <p:sp>
        <p:nvSpPr>
          <p:cNvPr id="354" name="Google Shape;354;p64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git commit -m “version name”</a:t>
            </a:r>
            <a:endParaRPr/>
          </a:p>
        </p:txBody>
      </p:sp>
      <p:sp>
        <p:nvSpPr>
          <p:cNvPr id="355" name="Google Shape;355;p64"/>
          <p:cNvSpPr/>
          <p:nvPr/>
        </p:nvSpPr>
        <p:spPr>
          <a:xfrm>
            <a:off x="478950" y="3560550"/>
            <a:ext cx="255600" cy="2541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0" y="1098488"/>
            <a:ext cx="5284349" cy="278583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4"/>
          <p:cNvSpPr txBox="1"/>
          <p:nvPr/>
        </p:nvSpPr>
        <p:spPr>
          <a:xfrm>
            <a:off x="1847925" y="3718675"/>
            <a:ext cx="5973000" cy="6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5"/>
          <p:cNvSpPr txBox="1"/>
          <p:nvPr>
            <p:ph idx="2" type="title"/>
          </p:nvPr>
        </p:nvSpPr>
        <p:spPr>
          <a:xfrm>
            <a:off x="361650" y="1023200"/>
            <a:ext cx="1852800" cy="3657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 u="sng"/>
              <a:t>FARKLARI</a:t>
            </a:r>
            <a:endParaRPr sz="1800" u="sng"/>
          </a:p>
        </p:txBody>
      </p:sp>
      <p:sp>
        <p:nvSpPr>
          <p:cNvPr id="363" name="Google Shape;363;p65"/>
          <p:cNvSpPr txBox="1"/>
          <p:nvPr>
            <p:ph type="title"/>
          </p:nvPr>
        </p:nvSpPr>
        <p:spPr>
          <a:xfrm>
            <a:off x="337302" y="338050"/>
            <a:ext cx="5720700" cy="4845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/>
              <a:t>git add</a:t>
            </a:r>
            <a:r>
              <a:rPr lang="tr"/>
              <a:t>   ve    </a:t>
            </a:r>
            <a:r>
              <a:rPr b="1" lang="tr"/>
              <a:t>git commit</a:t>
            </a:r>
            <a:r>
              <a:rPr lang="tr"/>
              <a:t> </a:t>
            </a:r>
            <a:endParaRPr/>
          </a:p>
        </p:txBody>
      </p:sp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00" y="1451975"/>
            <a:ext cx="4832000" cy="347784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5"/>
          <p:cNvSpPr txBox="1"/>
          <p:nvPr/>
        </p:nvSpPr>
        <p:spPr>
          <a:xfrm>
            <a:off x="427250" y="1665425"/>
            <a:ext cx="3951000" cy="24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tr">
                <a:latin typeface="Google Sans"/>
                <a:ea typeface="Google Sans"/>
                <a:cs typeface="Google Sans"/>
                <a:sym typeface="Google Sans"/>
              </a:rPr>
              <a:t>Local’de yapılan değişiklikler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tr">
                <a:latin typeface="Google Sans"/>
                <a:ea typeface="Google Sans"/>
                <a:cs typeface="Google Sans"/>
                <a:sym typeface="Google Sans"/>
              </a:rPr>
              <a:t>$git add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tr">
                <a:latin typeface="Google Sans"/>
                <a:ea typeface="Google Sans"/>
                <a:cs typeface="Google Sans"/>
                <a:sym typeface="Google Sans"/>
              </a:rPr>
              <a:t>staging area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tr">
                <a:latin typeface="Google Sans"/>
                <a:ea typeface="Google Sans"/>
                <a:cs typeface="Google Sans"/>
                <a:sym typeface="Google Sans"/>
              </a:rPr>
              <a:t>$git commit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Google Sans"/>
              <a:buChar char="●"/>
            </a:pPr>
            <a:r>
              <a:rPr lang="tr">
                <a:latin typeface="Google Sans"/>
                <a:ea typeface="Google Sans"/>
                <a:cs typeface="Google Sans"/>
                <a:sym typeface="Google Sans"/>
              </a:rPr>
              <a:t>repository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Google Sans"/>
                <a:ea typeface="Google Sans"/>
                <a:cs typeface="Google Sans"/>
                <a:sym typeface="Google Sans"/>
              </a:rPr>
              <a:t>       Bütün değişiklikleri commit etmek istemiyor olabilirsin! Aynı dosyada daha sonra da değişiklik yapacak olabilirsin.</a:t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66" name="Google Shape;366;p65"/>
          <p:cNvSpPr/>
          <p:nvPr/>
        </p:nvSpPr>
        <p:spPr>
          <a:xfrm>
            <a:off x="520550" y="3220925"/>
            <a:ext cx="249000" cy="217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6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Kayıtları görmek</a:t>
            </a:r>
            <a:endParaRPr/>
          </a:p>
        </p:txBody>
      </p:sp>
      <p:sp>
        <p:nvSpPr>
          <p:cNvPr id="372" name="Google Shape;372;p66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Commit edilen versiyonları gösterir.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Projeniz için oluşturduğunuz commit'lerin tarihçesini incelemek için git log komutunu kullanabilirsiniz</a:t>
            </a:r>
            <a:endParaRPr/>
          </a:p>
        </p:txBody>
      </p:sp>
      <p:sp>
        <p:nvSpPr>
          <p:cNvPr id="373" name="Google Shape;373;p66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git log</a:t>
            </a:r>
            <a:endParaRPr/>
          </a:p>
        </p:txBody>
      </p:sp>
      <p:pic>
        <p:nvPicPr>
          <p:cNvPr id="374" name="Google Shape;3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1" y="1495350"/>
            <a:ext cx="5284351" cy="217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7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Dosya kaldırmak</a:t>
            </a:r>
            <a:endParaRPr/>
          </a:p>
        </p:txBody>
      </p:sp>
      <p:sp>
        <p:nvSpPr>
          <p:cNvPr id="380" name="Google Shape;380;p67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file3.txt adında bir dosya oluşturdum. Ardından git rm -f komutu ile kaldırmaya zorladım.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67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git rm -f FILENAME</a:t>
            </a:r>
            <a:endParaRPr/>
          </a:p>
        </p:txBody>
      </p:sp>
      <p:pic>
        <p:nvPicPr>
          <p:cNvPr id="382" name="Google Shape;38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1" y="895975"/>
            <a:ext cx="5406125" cy="30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8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Dosyalardaki farkları görmek</a:t>
            </a:r>
            <a:endParaRPr/>
          </a:p>
        </p:txBody>
      </p:sp>
      <p:sp>
        <p:nvSpPr>
          <p:cNvPr id="388" name="Google Shape;388;p68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İki dosya arasındaki farklılıkları gösterir.</a:t>
            </a:r>
            <a:endParaRPr/>
          </a:p>
        </p:txBody>
      </p:sp>
      <p:sp>
        <p:nvSpPr>
          <p:cNvPr id="389" name="Google Shape;389;p68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 diff file1.txt file2.txt</a:t>
            </a:r>
            <a:endParaRPr/>
          </a:p>
        </p:txBody>
      </p:sp>
      <p:pic>
        <p:nvPicPr>
          <p:cNvPr id="390" name="Google Shape;3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1" y="546450"/>
            <a:ext cx="5284350" cy="3889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9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Farkları satır satır görmek</a:t>
            </a:r>
            <a:endParaRPr/>
          </a:p>
        </p:txBody>
      </p:sp>
      <p:sp>
        <p:nvSpPr>
          <p:cNvPr id="396" name="Google Shape;396;p69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difference unified ortak olan satırları ve farklı olan satırları gösterir. diff komutuna nazaran satır satır işlem yapan bir komuttur.</a:t>
            </a:r>
            <a:endParaRPr/>
          </a:p>
        </p:txBody>
      </p:sp>
      <p:sp>
        <p:nvSpPr>
          <p:cNvPr id="397" name="Google Shape;397;p69"/>
          <p:cNvSpPr txBox="1"/>
          <p:nvPr>
            <p:ph type="title"/>
          </p:nvPr>
        </p:nvSpPr>
        <p:spPr>
          <a:xfrm>
            <a:off x="734552" y="736050"/>
            <a:ext cx="38373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>
                <a:solidFill>
                  <a:schemeClr val="accent1"/>
                </a:solidFill>
              </a:rPr>
              <a:t>$ diff -u file1.txt file2.txt</a:t>
            </a:r>
            <a:endParaRPr/>
          </a:p>
        </p:txBody>
      </p:sp>
      <p:pic>
        <p:nvPicPr>
          <p:cNvPr id="398" name="Google Shape;39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2" y="1201825"/>
            <a:ext cx="5284349" cy="3891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43"/>
          <p:cNvSpPr txBox="1"/>
          <p:nvPr>
            <p:ph idx="3" type="title"/>
          </p:nvPr>
        </p:nvSpPr>
        <p:spPr>
          <a:xfrm>
            <a:off x="570150" y="2152175"/>
            <a:ext cx="34209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1200">
                <a:solidFill>
                  <a:srgbClr val="333333"/>
                </a:solidFill>
                <a:highlight>
                  <a:srgbClr val="FFFFFF"/>
                </a:highlight>
              </a:rPr>
              <a:t>Versiyon kontrolünü bir dosya veya projedeki </a:t>
            </a:r>
            <a:r>
              <a:rPr b="1" lang="tr" sz="1200">
                <a:solidFill>
                  <a:srgbClr val="333333"/>
                </a:solidFill>
                <a:highlight>
                  <a:srgbClr val="FFFFFF"/>
                </a:highlight>
              </a:rPr>
              <a:t>değişiklikleri takip edebilmek</a:t>
            </a:r>
            <a:r>
              <a:rPr lang="tr" sz="1200">
                <a:solidFill>
                  <a:srgbClr val="333333"/>
                </a:solidFill>
                <a:highlight>
                  <a:srgbClr val="FFFFFF"/>
                </a:highlight>
              </a:rPr>
              <a:t> için uyguladığımız bir yöntem olarak tanımlayabiliriz.</a:t>
            </a:r>
            <a:endParaRPr/>
          </a:p>
        </p:txBody>
      </p:sp>
      <p:sp>
        <p:nvSpPr>
          <p:cNvPr id="188" name="Google Shape;188;p43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Versiyon Kontrolü Nedir?</a:t>
            </a:r>
            <a:endParaRPr/>
          </a:p>
        </p:txBody>
      </p:sp>
      <p:pic>
        <p:nvPicPr>
          <p:cNvPr id="189" name="Google Shape;189;p43"/>
          <p:cNvPicPr preferRelativeResize="0"/>
          <p:nvPr/>
        </p:nvPicPr>
        <p:blipFill rotWithShape="1">
          <a:blip r:embed="rId3">
            <a:alphaModFix/>
          </a:blip>
          <a:srcRect b="0" l="13267" r="13267" t="0"/>
          <a:stretch/>
        </p:blipFill>
        <p:spPr>
          <a:xfrm>
            <a:off x="4572000" y="-45625"/>
            <a:ext cx="4950649" cy="518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0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Serverdan bilgisayarınıza proje indirmek</a:t>
            </a:r>
            <a:endParaRPr sz="1300"/>
          </a:p>
        </p:txBody>
      </p:sp>
      <p:sp>
        <p:nvSpPr>
          <p:cNvPr id="404" name="Google Shape;404;p70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70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clone URL</a:t>
            </a:r>
            <a:endParaRPr/>
          </a:p>
        </p:txBody>
      </p:sp>
      <p:pic>
        <p:nvPicPr>
          <p:cNvPr id="406" name="Google Shape;40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00" y="282063"/>
            <a:ext cx="7284525" cy="45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1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Eski versiyonu görmek</a:t>
            </a:r>
            <a:endParaRPr sz="1300"/>
          </a:p>
        </p:txBody>
      </p:sp>
      <p:sp>
        <p:nvSpPr>
          <p:cNvPr id="412" name="Google Shape;412;p71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log komutuyla çıkan eski versiyonların hash kodlarını kullanarak içeriklerini görebilirsiniz.</a:t>
            </a:r>
            <a:endParaRPr/>
          </a:p>
        </p:txBody>
      </p:sp>
      <p:sp>
        <p:nvSpPr>
          <p:cNvPr id="413" name="Google Shape;413;p71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show HASHCODE</a:t>
            </a:r>
            <a:endParaRPr/>
          </a:p>
        </p:txBody>
      </p:sp>
      <p:pic>
        <p:nvPicPr>
          <p:cNvPr id="414" name="Google Shape;41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650" y="736050"/>
            <a:ext cx="5284350" cy="36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1"/>
          <p:cNvSpPr/>
          <p:nvPr/>
        </p:nvSpPr>
        <p:spPr>
          <a:xfrm>
            <a:off x="4367825" y="970000"/>
            <a:ext cx="3639900" cy="1977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Serverdan bilgisayarınıza proje indirmek</a:t>
            </a:r>
            <a:endParaRPr sz="1300"/>
          </a:p>
        </p:txBody>
      </p:sp>
      <p:sp>
        <p:nvSpPr>
          <p:cNvPr id="421" name="Google Shape;421;p72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Başka bir serverda ya da bizim kullanacak olduğumuz github’dan bu komut ile projeyi local çalışma alanınıza indirebilirsiniz.</a:t>
            </a:r>
            <a:endParaRPr/>
          </a:p>
        </p:txBody>
      </p:sp>
      <p:sp>
        <p:nvSpPr>
          <p:cNvPr id="422" name="Google Shape;422;p72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clone URL</a:t>
            </a:r>
            <a:endParaRPr/>
          </a:p>
        </p:txBody>
      </p:sp>
      <p:pic>
        <p:nvPicPr>
          <p:cNvPr id="423" name="Google Shape;42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4001" cy="4007472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72"/>
          <p:cNvSpPr/>
          <p:nvPr/>
        </p:nvSpPr>
        <p:spPr>
          <a:xfrm>
            <a:off x="3859650" y="1551350"/>
            <a:ext cx="487500" cy="38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3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Serverdan bilgisayarınıza proje indirmek</a:t>
            </a:r>
            <a:endParaRPr sz="1300"/>
          </a:p>
        </p:txBody>
      </p:sp>
      <p:sp>
        <p:nvSpPr>
          <p:cNvPr id="430" name="Google Shape;430;p73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Başka bir serverda ya da bizim kullanacak olduğumuz github’dan bu komut ile projeyi local çalışma alanınıza indirebilirsiniz.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Nereye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Sağ tık &gt; Git Bash here derseniz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oraya indirir</a:t>
            </a:r>
            <a:endParaRPr sz="1300"/>
          </a:p>
        </p:txBody>
      </p:sp>
      <p:sp>
        <p:nvSpPr>
          <p:cNvPr id="431" name="Google Shape;431;p73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clone URL</a:t>
            </a:r>
            <a:endParaRPr/>
          </a:p>
        </p:txBody>
      </p:sp>
      <p:sp>
        <p:nvSpPr>
          <p:cNvPr id="432" name="Google Shape;432;p73"/>
          <p:cNvSpPr/>
          <p:nvPr/>
        </p:nvSpPr>
        <p:spPr>
          <a:xfrm>
            <a:off x="478950" y="3283125"/>
            <a:ext cx="255600" cy="238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425" y="1355848"/>
            <a:ext cx="5962299" cy="20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4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Sunucuya yollama</a:t>
            </a:r>
            <a:endParaRPr/>
          </a:p>
        </p:txBody>
      </p:sp>
      <p:sp>
        <p:nvSpPr>
          <p:cNvPr id="439" name="Google Shape;439;p74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Değiştirilen dosya, proje commit edildikten sonra direkt main branche yollanabilir.</a:t>
            </a:r>
            <a:endParaRPr/>
          </a:p>
        </p:txBody>
      </p:sp>
      <p:sp>
        <p:nvSpPr>
          <p:cNvPr id="440" name="Google Shape;440;p74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push</a:t>
            </a:r>
            <a:endParaRPr/>
          </a:p>
        </p:txBody>
      </p:sp>
      <p:pic>
        <p:nvPicPr>
          <p:cNvPr id="441" name="Google Shape;4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700" y="1302125"/>
            <a:ext cx="5737398" cy="19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5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Half slide subtitle goes here</a:t>
            </a:r>
            <a:endParaRPr/>
          </a:p>
        </p:txBody>
      </p:sp>
      <p:sp>
        <p:nvSpPr>
          <p:cNvPr id="447" name="Google Shape;447;p75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Body copy for this slide goes here. </a:t>
            </a:r>
            <a:r>
              <a:rPr lang="tr">
                <a:solidFill>
                  <a:schemeClr val="accent3"/>
                </a:solidFill>
              </a:rPr>
              <a:t>Lorem ipsum dolor sit amet, consectetur adipiscing elit. </a:t>
            </a:r>
            <a:endParaRPr/>
          </a:p>
        </p:txBody>
      </p:sp>
      <p:sp>
        <p:nvSpPr>
          <p:cNvPr id="448" name="Google Shape;448;p75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pull</a:t>
            </a:r>
            <a:endParaRPr/>
          </a:p>
        </p:txBody>
      </p:sp>
      <p:pic>
        <p:nvPicPr>
          <p:cNvPr id="449" name="Google Shape;4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" y="-55125"/>
            <a:ext cx="9982623" cy="442502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5"/>
          <p:cNvSpPr/>
          <p:nvPr/>
        </p:nvSpPr>
        <p:spPr>
          <a:xfrm>
            <a:off x="572400" y="1829275"/>
            <a:ext cx="518400" cy="4665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6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Yeni branch oluşturma</a:t>
            </a:r>
            <a:endParaRPr/>
          </a:p>
        </p:txBody>
      </p:sp>
      <p:sp>
        <p:nvSpPr>
          <p:cNvPr id="456" name="Google Shape;456;p76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Branchler karşılaşılan problemleri çözebilmek veya çıkarılması istenen kısmın kolaylıkla çıkarılmasını sağlayan yapılardır. Yama gibi düşünülebilir.</a:t>
            </a:r>
            <a:endParaRPr/>
          </a:p>
        </p:txBody>
      </p:sp>
      <p:sp>
        <p:nvSpPr>
          <p:cNvPr id="457" name="Google Shape;457;p76"/>
          <p:cNvSpPr txBox="1"/>
          <p:nvPr>
            <p:ph type="title"/>
          </p:nvPr>
        </p:nvSpPr>
        <p:spPr>
          <a:xfrm>
            <a:off x="734551" y="736050"/>
            <a:ext cx="33015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branch NEWNAME</a:t>
            </a:r>
            <a:endParaRPr/>
          </a:p>
        </p:txBody>
      </p:sp>
      <p:pic>
        <p:nvPicPr>
          <p:cNvPr id="458" name="Google Shape;45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6000" y="1262977"/>
            <a:ext cx="5605776" cy="20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6850" y="3367875"/>
            <a:ext cx="2926400" cy="16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7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Başka b</a:t>
            </a:r>
            <a:r>
              <a:rPr lang="tr"/>
              <a:t>ranch’e geçiş yapma</a:t>
            </a:r>
            <a:endParaRPr/>
          </a:p>
        </p:txBody>
      </p:sp>
      <p:sp>
        <p:nvSpPr>
          <p:cNvPr id="465" name="Google Shape;465;p77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Değişik problemler için başka branchler ile yama yapılabilir.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7"/>
          <p:cNvSpPr txBox="1"/>
          <p:nvPr>
            <p:ph type="title"/>
          </p:nvPr>
        </p:nvSpPr>
        <p:spPr>
          <a:xfrm>
            <a:off x="734550" y="736050"/>
            <a:ext cx="38373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checkout branch_name</a:t>
            </a:r>
            <a:endParaRPr/>
          </a:p>
        </p:txBody>
      </p:sp>
      <p:pic>
        <p:nvPicPr>
          <p:cNvPr id="467" name="Google Shape;46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6850" y="3367875"/>
            <a:ext cx="2926400" cy="16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6042" y="1898773"/>
            <a:ext cx="7120332" cy="10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Uzaktaki server’a yükleme</a:t>
            </a:r>
            <a:endParaRPr/>
          </a:p>
        </p:txBody>
      </p:sp>
      <p:sp>
        <p:nvSpPr>
          <p:cNvPr id="474" name="Google Shape;474;p78"/>
          <p:cNvSpPr txBox="1"/>
          <p:nvPr>
            <p:ph idx="3" type="title"/>
          </p:nvPr>
        </p:nvSpPr>
        <p:spPr>
          <a:xfrm>
            <a:off x="734541" y="2401038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README.md dosyasını değiştirip add ve commit ettikten sonra push komutu ile githuba gönderdim.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78"/>
          <p:cNvSpPr txBox="1"/>
          <p:nvPr>
            <p:ph type="title"/>
          </p:nvPr>
        </p:nvSpPr>
        <p:spPr>
          <a:xfrm>
            <a:off x="510200" y="736050"/>
            <a:ext cx="40617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</a:t>
            </a:r>
            <a:r>
              <a:rPr lang="tr"/>
              <a:t>git push --set-upstream origin problem1_name</a:t>
            </a:r>
            <a:endParaRPr/>
          </a:p>
        </p:txBody>
      </p:sp>
      <p:pic>
        <p:nvPicPr>
          <p:cNvPr id="476" name="Google Shape;47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250" y="847175"/>
            <a:ext cx="5246025" cy="296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9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Half slide subtitle goes here</a:t>
            </a:r>
            <a:endParaRPr/>
          </a:p>
        </p:txBody>
      </p:sp>
      <p:sp>
        <p:nvSpPr>
          <p:cNvPr id="482" name="Google Shape;482;p79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Body copy for this slide goes here. </a:t>
            </a:r>
            <a:r>
              <a:rPr lang="tr">
                <a:solidFill>
                  <a:schemeClr val="accent3"/>
                </a:solidFill>
              </a:rPr>
              <a:t>Lorem ipsum dolor sit amet, consectetur adipiscing elit. </a:t>
            </a:r>
            <a:endParaRPr/>
          </a:p>
        </p:txBody>
      </p:sp>
      <p:sp>
        <p:nvSpPr>
          <p:cNvPr id="483" name="Google Shape;483;p79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merge</a:t>
            </a:r>
            <a:endParaRPr/>
          </a:p>
        </p:txBody>
      </p:sp>
      <p:pic>
        <p:nvPicPr>
          <p:cNvPr id="484" name="Google Shape;48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11650"/>
            <a:ext cx="9144002" cy="4054758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9"/>
          <p:cNvSpPr/>
          <p:nvPr/>
        </p:nvSpPr>
        <p:spPr>
          <a:xfrm>
            <a:off x="126525" y="3521650"/>
            <a:ext cx="891900" cy="2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9"/>
          <p:cNvSpPr/>
          <p:nvPr/>
        </p:nvSpPr>
        <p:spPr>
          <a:xfrm>
            <a:off x="313175" y="866925"/>
            <a:ext cx="591000" cy="2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9"/>
          <p:cNvSpPr txBox="1"/>
          <p:nvPr/>
        </p:nvSpPr>
        <p:spPr>
          <a:xfrm>
            <a:off x="5404800" y="4278650"/>
            <a:ext cx="34947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2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Artık 2 branch mevcut</a:t>
            </a:r>
            <a:endParaRPr b="1" sz="2200"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4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44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tr"/>
              <a:t>Yerel Versiyon Kontrolü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tr"/>
              <a:t>Merkezileştirilmiş V. K.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tr"/>
              <a:t>Dağıtılmış Versiyon K.</a:t>
            </a:r>
            <a:endParaRPr/>
          </a:p>
        </p:txBody>
      </p:sp>
      <p:sp>
        <p:nvSpPr>
          <p:cNvPr id="196" name="Google Shape;196;p44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Versiyon Kontrolü Çeşitleri Nelerdir?</a:t>
            </a:r>
            <a:endParaRPr/>
          </a:p>
        </p:txBody>
      </p:sp>
      <p:pic>
        <p:nvPicPr>
          <p:cNvPr id="197" name="Google Shape;197;p44"/>
          <p:cNvPicPr preferRelativeResize="0"/>
          <p:nvPr/>
        </p:nvPicPr>
        <p:blipFill rotWithShape="1">
          <a:blip r:embed="rId3">
            <a:alphaModFix/>
          </a:blip>
          <a:srcRect b="0" l="20522" r="20522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0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Branchleri birleştirme</a:t>
            </a:r>
            <a:endParaRPr/>
          </a:p>
        </p:txBody>
      </p:sp>
      <p:sp>
        <p:nvSpPr>
          <p:cNvPr id="493" name="Google Shape;493;p80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Her şey hallolup projede hangi branchler kullanılacak kararlaştırıldıktan sonra kalacak olan branchler ana branche geçilerek ana branch ile merge edilir yani birleştirilir.</a:t>
            </a:r>
            <a:endParaRPr/>
          </a:p>
        </p:txBody>
      </p:sp>
      <p:sp>
        <p:nvSpPr>
          <p:cNvPr id="494" name="Google Shape;494;p80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merge</a:t>
            </a:r>
            <a:endParaRPr/>
          </a:p>
        </p:txBody>
      </p:sp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641" y="1085675"/>
            <a:ext cx="4979560" cy="2377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1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Half slide subtitle goes here</a:t>
            </a:r>
            <a:endParaRPr/>
          </a:p>
        </p:txBody>
      </p:sp>
      <p:sp>
        <p:nvSpPr>
          <p:cNvPr id="501" name="Google Shape;501;p81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Her şey hallolup projede hangi branchler kullanılacak kararlaştırıldıktan sonra kalacak olan branchler ana branche geçilerek ana branch ile merge edilir yani birleştirilir.</a:t>
            </a:r>
            <a:endParaRPr/>
          </a:p>
        </p:txBody>
      </p:sp>
      <p:sp>
        <p:nvSpPr>
          <p:cNvPr id="502" name="Google Shape;502;p81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merge</a:t>
            </a:r>
            <a:endParaRPr/>
          </a:p>
        </p:txBody>
      </p:sp>
      <p:pic>
        <p:nvPicPr>
          <p:cNvPr id="503" name="Google Shape;50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641" y="1085675"/>
            <a:ext cx="4979560" cy="237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38431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1"/>
          <p:cNvSpPr/>
          <p:nvPr/>
        </p:nvSpPr>
        <p:spPr>
          <a:xfrm>
            <a:off x="385775" y="851075"/>
            <a:ext cx="560100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81"/>
          <p:cNvSpPr/>
          <p:nvPr/>
        </p:nvSpPr>
        <p:spPr>
          <a:xfrm>
            <a:off x="475950" y="3086875"/>
            <a:ext cx="560100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81"/>
          <p:cNvSpPr txBox="1"/>
          <p:nvPr/>
        </p:nvSpPr>
        <p:spPr>
          <a:xfrm>
            <a:off x="4834475" y="4123075"/>
            <a:ext cx="43968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$ git push origin --delete problem1_name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ile de eski branch silinebilir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2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Serverdan bilgisayarınıza proje indirmek</a:t>
            </a:r>
            <a:endParaRPr sz="1300"/>
          </a:p>
        </p:txBody>
      </p:sp>
      <p:sp>
        <p:nvSpPr>
          <p:cNvPr id="513" name="Google Shape;513;p82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Başka bir serverda ya da bizim kullanacak olduğumuz github’dan bu komut ile projeyi local çalışma alanınıza indirebilirsiniz.</a:t>
            </a:r>
            <a:endParaRPr/>
          </a:p>
        </p:txBody>
      </p:sp>
      <p:sp>
        <p:nvSpPr>
          <p:cNvPr id="514" name="Google Shape;514;p82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clone URL</a:t>
            </a:r>
            <a:endParaRPr/>
          </a:p>
        </p:txBody>
      </p:sp>
      <p:pic>
        <p:nvPicPr>
          <p:cNvPr id="515" name="Google Shape;51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4001" cy="4007472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2"/>
          <p:cNvSpPr/>
          <p:nvPr/>
        </p:nvSpPr>
        <p:spPr>
          <a:xfrm>
            <a:off x="3859650" y="1551350"/>
            <a:ext cx="487500" cy="3888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82"/>
          <p:cNvSpPr txBox="1"/>
          <p:nvPr/>
        </p:nvSpPr>
        <p:spPr>
          <a:xfrm>
            <a:off x="6043600" y="4425575"/>
            <a:ext cx="1821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BEFORE</a:t>
            </a:r>
            <a:endParaRPr b="1" sz="2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18" name="Google Shape;518;p82"/>
          <p:cNvSpPr txBox="1"/>
          <p:nvPr/>
        </p:nvSpPr>
        <p:spPr>
          <a:xfrm>
            <a:off x="163100" y="1057825"/>
            <a:ext cx="1821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430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1</a:t>
            </a:r>
            <a:endParaRPr b="1" sz="430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3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Half slide subtitle goes here</a:t>
            </a:r>
            <a:endParaRPr/>
          </a:p>
        </p:txBody>
      </p:sp>
      <p:sp>
        <p:nvSpPr>
          <p:cNvPr id="524" name="Google Shape;524;p83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Body copy for this slide goes here. </a:t>
            </a:r>
            <a:r>
              <a:rPr lang="tr">
                <a:solidFill>
                  <a:schemeClr val="accent3"/>
                </a:solidFill>
              </a:rPr>
              <a:t>Lorem ipsum dolor sit amet, consectetur adipiscing elit. </a:t>
            </a:r>
            <a:endParaRPr/>
          </a:p>
        </p:txBody>
      </p:sp>
      <p:sp>
        <p:nvSpPr>
          <p:cNvPr id="525" name="Google Shape;525;p83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merge</a:t>
            </a:r>
            <a:endParaRPr/>
          </a:p>
        </p:txBody>
      </p:sp>
      <p:pic>
        <p:nvPicPr>
          <p:cNvPr id="526" name="Google Shape;52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11650"/>
            <a:ext cx="9144002" cy="4054758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83"/>
          <p:cNvSpPr/>
          <p:nvPr/>
        </p:nvSpPr>
        <p:spPr>
          <a:xfrm>
            <a:off x="126525" y="3521650"/>
            <a:ext cx="891900" cy="2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83"/>
          <p:cNvSpPr/>
          <p:nvPr/>
        </p:nvSpPr>
        <p:spPr>
          <a:xfrm>
            <a:off x="313175" y="866925"/>
            <a:ext cx="591000" cy="22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83"/>
          <p:cNvSpPr txBox="1"/>
          <p:nvPr/>
        </p:nvSpPr>
        <p:spPr>
          <a:xfrm>
            <a:off x="126525" y="1603525"/>
            <a:ext cx="1821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50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2</a:t>
            </a:r>
            <a:endParaRPr b="1" sz="350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4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Half slide subtitle goes here</a:t>
            </a:r>
            <a:endParaRPr/>
          </a:p>
        </p:txBody>
      </p:sp>
      <p:sp>
        <p:nvSpPr>
          <p:cNvPr id="535" name="Google Shape;535;p84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Her şey hallolup projede hangi branchler kullanılacak kararlaştırıldıktan sonra kalacak olan branchler ana branche geçilerek ana branch ile merge edilir yani birleştirilir.</a:t>
            </a:r>
            <a:endParaRPr/>
          </a:p>
        </p:txBody>
      </p:sp>
      <p:sp>
        <p:nvSpPr>
          <p:cNvPr id="536" name="Google Shape;536;p84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merge</a:t>
            </a:r>
            <a:endParaRPr/>
          </a:p>
        </p:txBody>
      </p:sp>
      <p:pic>
        <p:nvPicPr>
          <p:cNvPr id="537" name="Google Shape;53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641" y="1085675"/>
            <a:ext cx="4979560" cy="237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384310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4"/>
          <p:cNvSpPr/>
          <p:nvPr/>
        </p:nvSpPr>
        <p:spPr>
          <a:xfrm>
            <a:off x="385775" y="851075"/>
            <a:ext cx="560100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84"/>
          <p:cNvSpPr/>
          <p:nvPr/>
        </p:nvSpPr>
        <p:spPr>
          <a:xfrm>
            <a:off x="475950" y="3086875"/>
            <a:ext cx="560100" cy="23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4"/>
          <p:cNvSpPr txBox="1"/>
          <p:nvPr/>
        </p:nvSpPr>
        <p:spPr>
          <a:xfrm>
            <a:off x="6343625" y="4286275"/>
            <a:ext cx="1821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23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AFTER</a:t>
            </a:r>
            <a:endParaRPr b="1" sz="2300">
              <a:solidFill>
                <a:srgbClr val="FFFFFF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2" name="Google Shape;542;p84"/>
          <p:cNvSpPr txBox="1"/>
          <p:nvPr/>
        </p:nvSpPr>
        <p:spPr>
          <a:xfrm>
            <a:off x="109525" y="1603525"/>
            <a:ext cx="1821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3300">
                <a:solidFill>
                  <a:srgbClr val="FF0000"/>
                </a:solidFill>
                <a:latin typeface="Google Sans"/>
                <a:ea typeface="Google Sans"/>
                <a:cs typeface="Google Sans"/>
                <a:sym typeface="Google Sans"/>
              </a:rPr>
              <a:t>3</a:t>
            </a:r>
            <a:endParaRPr b="1" sz="3300">
              <a:solidFill>
                <a:srgbClr val="FF000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5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Yapılan değişikliği çekme</a:t>
            </a:r>
            <a:endParaRPr/>
          </a:p>
        </p:txBody>
      </p:sp>
      <p:sp>
        <p:nvSpPr>
          <p:cNvPr id="548" name="Google Shape;548;p85"/>
          <p:cNvSpPr txBox="1"/>
          <p:nvPr>
            <p:ph idx="3" type="title"/>
          </p:nvPr>
        </p:nvSpPr>
        <p:spPr>
          <a:xfrm>
            <a:off x="734541" y="2152163"/>
            <a:ext cx="3125100" cy="15921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Başkalarının proje üzerinde yaptığı değişiklikleri anlık olarak çekmek ve kodunuza entegre etmek için bu komut kullanılabilir.</a:t>
            </a:r>
            <a:endParaRPr/>
          </a:p>
        </p:txBody>
      </p:sp>
      <p:sp>
        <p:nvSpPr>
          <p:cNvPr id="549" name="Google Shape;549;p85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$git pull</a:t>
            </a:r>
            <a:endParaRPr/>
          </a:p>
        </p:txBody>
      </p:sp>
      <p:sp>
        <p:nvSpPr>
          <p:cNvPr id="550" name="Google Shape;550;p85"/>
          <p:cNvSpPr txBox="1"/>
          <p:nvPr/>
        </p:nvSpPr>
        <p:spPr>
          <a:xfrm>
            <a:off x="4834475" y="4123075"/>
            <a:ext cx="43968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1" name="Google Shape;551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1716" y="1083538"/>
            <a:ext cx="4979560" cy="2727516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5"/>
          <p:cNvSpPr txBox="1"/>
          <p:nvPr/>
        </p:nvSpPr>
        <p:spPr>
          <a:xfrm>
            <a:off x="5052275" y="4029775"/>
            <a:ext cx="3867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Github’da README.md dosyasını değiştirdikten sonra bilgisayarda pull ile çağırarak dosyayı  güncelledim</a:t>
            </a:r>
            <a:endParaRPr>
              <a:solidFill>
                <a:schemeClr val="l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6"/>
          <p:cNvSpPr/>
          <p:nvPr/>
        </p:nvSpPr>
        <p:spPr>
          <a:xfrm>
            <a:off x="749153" y="755742"/>
            <a:ext cx="7645800" cy="3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45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DEMO Zamanı</a:t>
            </a:r>
            <a:endParaRPr sz="4500"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5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5"/>
          <p:cNvSpPr txBox="1"/>
          <p:nvPr>
            <p:ph idx="3" type="title"/>
          </p:nvPr>
        </p:nvSpPr>
        <p:spPr>
          <a:xfrm>
            <a:off x="734550" y="1603525"/>
            <a:ext cx="31251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292929"/>
                </a:solidFill>
                <a:highlight>
                  <a:srgbClr val="FFFFFF"/>
                </a:highlight>
              </a:rPr>
              <a:t>En eski versiyon kontrol sistemi yaklaşımıdır. Çalıştığımız projemiz ve yaptığımız değişiklikler kullanıcı makinası üzerindeki veritabanında tutulur. Ayrıca versiyon görüntüleme imkanını sağlar. Ancak bu sistemde sadece bir kullanıcı etkin bir şekilde çalışabilir.</a:t>
            </a:r>
            <a:endParaRPr sz="13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292929"/>
                </a:solidFill>
                <a:highlight>
                  <a:srgbClr val="FFFFFF"/>
                </a:highlight>
              </a:rPr>
              <a:t>Projenin sürekli kopyala yapıştır yaparak yapıştırılan kısmıyla devam edilmesi.</a:t>
            </a:r>
            <a:endParaRPr sz="13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sp>
        <p:nvSpPr>
          <p:cNvPr id="204" name="Google Shape;204;p45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Yerel Versiyon Kontrolü</a:t>
            </a:r>
            <a:endParaRPr/>
          </a:p>
        </p:txBody>
      </p:sp>
      <p:pic>
        <p:nvPicPr>
          <p:cNvPr id="205" name="Google Shape;2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45"/>
          <p:cNvSpPr/>
          <p:nvPr/>
        </p:nvSpPr>
        <p:spPr>
          <a:xfrm>
            <a:off x="509550" y="3654050"/>
            <a:ext cx="225000" cy="235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6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46"/>
          <p:cNvSpPr txBox="1"/>
          <p:nvPr>
            <p:ph idx="3" type="title"/>
          </p:nvPr>
        </p:nvSpPr>
        <p:spPr>
          <a:xfrm>
            <a:off x="734550" y="1603529"/>
            <a:ext cx="31251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292929"/>
                </a:solidFill>
                <a:highlight>
                  <a:srgbClr val="FFFFFF"/>
                </a:highlight>
              </a:rPr>
              <a:t>Birden fazla kişinin bir proje üzerinde etkin çalışması için ortaya atılmış versiyonlama sistemidir.Bu sistemde proje ortak bir repository’de tutulur ve birden fazla geliştirici aynı repository(depo) üzerinde işlemlerini gerçekleştirmektedir. </a:t>
            </a:r>
            <a:endParaRPr sz="13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292929"/>
                </a:solidFill>
                <a:highlight>
                  <a:srgbClr val="FFFFFF"/>
                </a:highlight>
              </a:rPr>
              <a:t>Ortak veritabanının zarar görmesi halinde proje zarar görebilir!</a:t>
            </a:r>
            <a:endParaRPr sz="1300"/>
          </a:p>
        </p:txBody>
      </p:sp>
      <p:sp>
        <p:nvSpPr>
          <p:cNvPr id="213" name="Google Shape;213;p46"/>
          <p:cNvSpPr txBox="1"/>
          <p:nvPr>
            <p:ph type="title"/>
          </p:nvPr>
        </p:nvSpPr>
        <p:spPr>
          <a:xfrm>
            <a:off x="675075" y="736050"/>
            <a:ext cx="32895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/>
              <a:t>Merkezileştirilmiş Versiyon Kontrolü</a:t>
            </a:r>
            <a:endParaRPr sz="2000"/>
          </a:p>
        </p:txBody>
      </p:sp>
      <p:pic>
        <p:nvPicPr>
          <p:cNvPr id="214" name="Google Shape;2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675" y="0"/>
            <a:ext cx="48363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6"/>
          <p:cNvSpPr/>
          <p:nvPr/>
        </p:nvSpPr>
        <p:spPr>
          <a:xfrm>
            <a:off x="632225" y="3675450"/>
            <a:ext cx="192900" cy="192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7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7"/>
          <p:cNvSpPr txBox="1"/>
          <p:nvPr>
            <p:ph idx="3" type="title"/>
          </p:nvPr>
        </p:nvSpPr>
        <p:spPr>
          <a:xfrm>
            <a:off x="578650" y="1603525"/>
            <a:ext cx="3429000" cy="24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292929"/>
                </a:solidFill>
                <a:highlight>
                  <a:srgbClr val="FFFFFF"/>
                </a:highlight>
              </a:rPr>
              <a:t>Merkezi versiyon sistemlerinin geliştiricilerinin offline çalışabilmesi ve repository’nin zarar görmesi durumunda geri getirme gibi eksikliklerinden dolayı ortaya atılmış bir versiyon sistemidir.Bu sistemlerde merkezi bir repository olmayıp, </a:t>
            </a:r>
            <a:r>
              <a:rPr b="1" lang="tr" sz="1100">
                <a:solidFill>
                  <a:srgbClr val="292929"/>
                </a:solidFill>
                <a:highlight>
                  <a:srgbClr val="FFFFFF"/>
                </a:highlight>
              </a:rPr>
              <a:t>proje üzerinde çalışan her makine, projenin kopyasını kendi yerel bilgisayarında tutmaktadır.</a:t>
            </a:r>
            <a:r>
              <a:rPr lang="tr" sz="1100">
                <a:solidFill>
                  <a:srgbClr val="292929"/>
                </a:solidFill>
                <a:highlight>
                  <a:srgbClr val="FFFFFF"/>
                </a:highlight>
              </a:rPr>
              <a:t> Geliştiriciler proje üzerinde değişiklik yapmak veya proje geçmişine göz atmak istediklerinde, uzak depo ile iletişime geçmek zorunda değildir.</a:t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100">
                <a:solidFill>
                  <a:srgbClr val="292929"/>
                </a:solidFill>
                <a:highlight>
                  <a:srgbClr val="FFFFFF"/>
                </a:highlight>
              </a:rPr>
              <a:t>Örneğin: Git, Bitkeeper</a:t>
            </a:r>
            <a:endParaRPr sz="1100">
              <a:solidFill>
                <a:srgbClr val="292929"/>
              </a:solidFill>
              <a:highlight>
                <a:srgbClr val="FFFFFF"/>
              </a:highlight>
            </a:endParaRPr>
          </a:p>
        </p:txBody>
      </p:sp>
      <p:sp>
        <p:nvSpPr>
          <p:cNvPr id="222" name="Google Shape;222;p47"/>
          <p:cNvSpPr txBox="1"/>
          <p:nvPr>
            <p:ph type="title"/>
          </p:nvPr>
        </p:nvSpPr>
        <p:spPr>
          <a:xfrm>
            <a:off x="734550" y="736050"/>
            <a:ext cx="32730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000"/>
              <a:t>Dağıtılmış Versiyon Kontrolü</a:t>
            </a:r>
            <a:endParaRPr sz="2000"/>
          </a:p>
        </p:txBody>
      </p:sp>
      <p:pic>
        <p:nvPicPr>
          <p:cNvPr id="223" name="Google Shape;2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8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8"/>
          <p:cNvSpPr txBox="1"/>
          <p:nvPr>
            <p:ph idx="3" type="title"/>
          </p:nvPr>
        </p:nvSpPr>
        <p:spPr>
          <a:xfrm>
            <a:off x="621500" y="1603525"/>
            <a:ext cx="3332700" cy="23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tr" sz="1300">
                <a:solidFill>
                  <a:srgbClr val="222222"/>
                </a:solidFill>
                <a:highlight>
                  <a:srgbClr val="F8F9FA"/>
                </a:highlight>
              </a:rPr>
              <a:t>Versiyon kontrol sistemi, eski sürümleri kaydederek veri kaybını veya hata yapmayı önler.</a:t>
            </a:r>
            <a:endParaRPr sz="13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-3111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tr" sz="1300">
                <a:solidFill>
                  <a:srgbClr val="222222"/>
                </a:solidFill>
                <a:highlight>
                  <a:srgbClr val="F8F9FA"/>
                </a:highlight>
              </a:rPr>
              <a:t>Birden çok ortak çalışanla veri paylaşımı ve ekip halinde çalışmayı sağlar.</a:t>
            </a:r>
            <a:endParaRPr sz="13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-3111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00"/>
              <a:buChar char="●"/>
            </a:pPr>
            <a:r>
              <a:rPr lang="tr" sz="1300">
                <a:solidFill>
                  <a:srgbClr val="222222"/>
                </a:solidFill>
                <a:highlight>
                  <a:srgbClr val="F8F9FA"/>
                </a:highlight>
              </a:rPr>
              <a:t>Verileri eşzamanlı olarak değiştirmeye ve bu farklılıkları tanımlamaya izin verir.</a:t>
            </a:r>
            <a:endParaRPr sz="13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8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Versiyon Kontrolü Yararları Nelerdir?</a:t>
            </a:r>
            <a:endParaRPr/>
          </a:p>
        </p:txBody>
      </p:sp>
      <p:pic>
        <p:nvPicPr>
          <p:cNvPr id="231" name="Google Shape;2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16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idx="2" type="title"/>
          </p:nvPr>
        </p:nvSpPr>
        <p:spPr>
          <a:xfrm>
            <a:off x="734541" y="1603519"/>
            <a:ext cx="3125100" cy="3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9"/>
          <p:cNvSpPr txBox="1"/>
          <p:nvPr>
            <p:ph idx="3" type="title"/>
          </p:nvPr>
        </p:nvSpPr>
        <p:spPr>
          <a:xfrm>
            <a:off x="734550" y="1603525"/>
            <a:ext cx="3125100" cy="21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222222"/>
                </a:solidFill>
                <a:highlight>
                  <a:srgbClr val="F8F9FA"/>
                </a:highlight>
              </a:rPr>
              <a:t>Temelde git, geliştirdiğiniz ve zamana göre değiştirdiğiniz projeleri kontrol etmenizi sağlayan dağıtılmış versiyon kontrol sistemi aracıdır.</a:t>
            </a:r>
            <a:endParaRPr sz="13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222222"/>
                </a:solidFill>
                <a:highlight>
                  <a:srgbClr val="F8F9FA"/>
                </a:highlight>
              </a:rPr>
              <a:t>Git, Linux Kernel'i geliştirmek için 2005 yılında Linus Torvalds tarafından oluşturulmuştur. Ücretsiz ve açık kaynaklı bir platformdur. </a:t>
            </a:r>
            <a:endParaRPr sz="13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20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  <p:sp>
        <p:nvSpPr>
          <p:cNvPr id="238" name="Google Shape;238;p49"/>
          <p:cNvSpPr txBox="1"/>
          <p:nvPr>
            <p:ph type="title"/>
          </p:nvPr>
        </p:nvSpPr>
        <p:spPr>
          <a:xfrm>
            <a:off x="734541" y="736041"/>
            <a:ext cx="31251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Git Nedir?</a:t>
            </a:r>
            <a:endParaRPr/>
          </a:p>
        </p:txBody>
      </p:sp>
      <p:sp>
        <p:nvSpPr>
          <p:cNvPr id="239" name="Google Shape;239;p49"/>
          <p:cNvSpPr/>
          <p:nvPr/>
        </p:nvSpPr>
        <p:spPr>
          <a:xfrm>
            <a:off x="4646125" y="48525"/>
            <a:ext cx="4391400" cy="504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750" y="630800"/>
            <a:ext cx="4609724" cy="345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SC Master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DB4437"/>
      </a:accent2>
      <a:accent3>
        <a:srgbClr val="3F3F3F"/>
      </a:accent3>
      <a:accent4>
        <a:srgbClr val="254A89"/>
      </a:accent4>
      <a:accent5>
        <a:srgbClr val="7B261F"/>
      </a:accent5>
      <a:accent6>
        <a:srgbClr val="232323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